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90" r:id="rId3"/>
    <p:sldId id="257" r:id="rId5"/>
    <p:sldId id="276" r:id="rId6"/>
    <p:sldId id="291" r:id="rId7"/>
    <p:sldId id="258" r:id="rId8"/>
    <p:sldId id="259" r:id="rId9"/>
    <p:sldId id="292" r:id="rId10"/>
    <p:sldId id="260" r:id="rId11"/>
    <p:sldId id="293" r:id="rId12"/>
    <p:sldId id="283" r:id="rId13"/>
    <p:sldId id="294" r:id="rId14"/>
    <p:sldId id="324" r:id="rId15"/>
    <p:sldId id="268" r:id="rId16"/>
  </p:sldIdLst>
  <p:sldSz cx="9144000" cy="5143500" type="screen16x9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82" d="100"/>
          <a:sy n="82" d="100"/>
        </p:scale>
        <p:origin x="-816" y="-648"/>
      </p:cViewPr>
      <p:guideLst>
        <p:guide orient="horz" pos="1617"/>
        <p:guide pos="28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wdp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1ED5F-AB97-47B5-9F7B-ACDF41A6E0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 userDrawn="1"/>
        </p:nvCxnSpPr>
        <p:spPr>
          <a:xfrm>
            <a:off x="434414" y="667289"/>
            <a:ext cx="828092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3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" y="0"/>
            <a:ext cx="914171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449203" y="627534"/>
            <a:ext cx="3098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zh-CN" altLang="en-US" sz="7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1619672" y="1723814"/>
            <a:ext cx="5904656" cy="76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zh-CN" alt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项目实战汇报</a:t>
            </a:r>
            <a:endParaRPr lang="en-US" altLang="zh-CN" sz="4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2411760" y="2552005"/>
            <a:ext cx="4271092" cy="306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2106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精英班</a:t>
            </a:r>
            <a:r>
              <a:rPr lang="en-US" altLang="zh-CN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何晓锋</a:t>
            </a:r>
            <a:endParaRPr lang="zh-CN" altLang="en-US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Children%27s Dawn Blessing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9165989" y="33419"/>
            <a:ext cx="443702" cy="4437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8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2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6" grpId="0"/>
      <p:bldP spid="17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567257" y="815103"/>
            <a:ext cx="8016139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在制作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分类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时，出现了两个问题：一个是如何在一个页面内进行不同内容的切换，使页面在不发生跳转的情况下，点击左侧导航栏显示出不同的内容；另一个是如何进行逻辑控制，结合滚动监听，当页面下拉至某一位置时，右侧出现一个定位为固定定位的导航栏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Rectangle 12"/>
          <p:cNvSpPr/>
          <p:nvPr/>
        </p:nvSpPr>
        <p:spPr bwMode="auto">
          <a:xfrm>
            <a:off x="6130216" y="2106429"/>
            <a:ext cx="2453181" cy="2419987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="horz" wrap="square" lIns="137166" tIns="68583" rIns="34292" bIns="34292" numCol="1" spcCol="0" rtlCol="0" fromWordArt="0" anchor="t" anchorCtr="0" forceAA="0" compatLnSpc="1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defRPr/>
            </a:pPr>
            <a:endParaRPr kumimoji="0" lang="en-US" sz="27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99000"/>
                </a:srgbClr>
              </a:solidFill>
              <a:effectLst/>
              <a:uLnTx/>
              <a:uFillTx/>
              <a:latin typeface="Segoe UI Light" panose="020B0502040204020203" pitchFamily="34" charset="0"/>
              <a:ea typeface="+mn-ea"/>
              <a:cs typeface="+mn-cs"/>
            </a:endParaRPr>
          </a:p>
        </p:txBody>
      </p:sp>
      <p:sp>
        <p:nvSpPr>
          <p:cNvPr id="30" name="文本框 81"/>
          <p:cNvSpPr txBox="1">
            <a:spLocks noChangeArrowheads="1"/>
          </p:cNvSpPr>
          <p:nvPr/>
        </p:nvSpPr>
        <p:spPr bwMode="auto">
          <a:xfrm>
            <a:off x="6384925" y="2211705"/>
            <a:ext cx="2080260" cy="1983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解决方法：通过多次询问老师以及百度，前者通过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分页解决；后者结合多篇文章，自行摸索出一段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进行逻辑控制解决。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5782" y="205624"/>
            <a:ext cx="221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难题以及解决思路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82019" y="195037"/>
            <a:ext cx="1138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accent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LOGO</a:t>
            </a:r>
            <a:endParaRPr lang="zh-CN" altLang="en-US" sz="2400" dirty="0">
              <a:solidFill>
                <a:schemeClr val="accent2"/>
              </a:solidFill>
              <a:latin typeface="Eras Bold ITC" panose="020B0907030504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11505" y="2087245"/>
            <a:ext cx="5502275" cy="24022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324"/>
                            </p:stCondLst>
                            <p:childTnLst>
                              <p:par>
                                <p:cTn id="1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 animBg="1"/>
      <p:bldP spid="3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/>
          <p:cNvSpPr>
            <a:spLocks noChangeArrowheads="1"/>
          </p:cNvSpPr>
          <p:nvPr/>
        </p:nvSpPr>
        <p:spPr bwMode="auto">
          <a:xfrm>
            <a:off x="2339753" y="1643229"/>
            <a:ext cx="6804248" cy="1648601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</a:ln>
        </p:spPr>
        <p:txBody>
          <a:bodyPr wrap="none" anchor="ctr"/>
          <a:lstStyle/>
          <a:p>
            <a:endParaRPr lang="zh-CN" altLang="en-US" sz="1600">
              <a:latin typeface="Calibri" panose="020F050202020403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" y="1643229"/>
            <a:ext cx="2339751" cy="1648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10553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/>
          </a:p>
        </p:txBody>
      </p:sp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2699792" y="1923678"/>
            <a:ext cx="4858820" cy="645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3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心得体会</a:t>
            </a:r>
            <a:endParaRPr lang="zh-CN" altLang="en-US" sz="36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>
            <a:off x="2749180" y="2643758"/>
            <a:ext cx="4809432" cy="306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天道酬勤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9526" y="1773272"/>
            <a:ext cx="135325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 smtClean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8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39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/>
      <p:bldP spid="25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567257" y="815103"/>
            <a:ext cx="8016139" cy="4246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回顾两周的项目实战，起初不以为然，毕竟都学过，后面制作第一个页面时屡屡碰壁，最后决定根据官网实际样式，每个页面配备两个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样式文件，先在大屏情况下（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720px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）调整好样式，其中大部分单位为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px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；然后根据比例，将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px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单位转换为自适应的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vw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单位，比例为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px/7.2=vw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，然后进行微调就能实现页面的响应式大小。本以为就此一帆风顺时，前面提到的分页以及滚动监听又难倒了我，在经过了多次的打扰林老师以及两天的摸爬打滚后，才摸索出正确的表达方式（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期间最大的问题就是该需求效果不知如何表达，以至于问老师以及百度的时候多次沟通失败，也侧面反映出自己的知识体系不够完善以及表达能力还需提高。不过，经此项目一战，能有还算拿得出手的作品，未来做其他项目时也能有些经验了。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5782" y="205624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心得体会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82019" y="195037"/>
            <a:ext cx="1138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accent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LOGO</a:t>
            </a:r>
            <a:endParaRPr lang="zh-CN" altLang="en-US" sz="2400" dirty="0">
              <a:solidFill>
                <a:schemeClr val="accent2"/>
              </a:solidFill>
              <a:latin typeface="Eras Bold ITC" panose="020B0907030504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2682875" y="1808435"/>
            <a:ext cx="352532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en-US" altLang="zh-CN" sz="6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空心弧 3"/>
          <p:cNvSpPr/>
          <p:nvPr/>
        </p:nvSpPr>
        <p:spPr bwMode="auto">
          <a:xfrm rot="7086271">
            <a:off x="4967288" y="1569017"/>
            <a:ext cx="1482725" cy="1482725"/>
          </a:xfrm>
          <a:prstGeom prst="blockArc">
            <a:avLst>
              <a:gd name="adj1" fmla="val 5502533"/>
              <a:gd name="adj2" fmla="val 1980318"/>
              <a:gd name="adj3" fmla="val 1053"/>
            </a:avLst>
          </a:prstGeom>
          <a:solidFill>
            <a:schemeClr val="accent2"/>
          </a:solidFill>
          <a:ln w="31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Box 8"/>
          <p:cNvSpPr txBox="1">
            <a:spLocks noChangeArrowheads="1"/>
          </p:cNvSpPr>
          <p:nvPr/>
        </p:nvSpPr>
        <p:spPr bwMode="auto">
          <a:xfrm>
            <a:off x="2830513" y="2653279"/>
            <a:ext cx="21923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eaLnBrk="0" fontAlgn="base" hangingPunct="0"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defRPr/>
            </a:pPr>
            <a:r>
              <a:rPr lang="zh-CN" alt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谢谢聆听</a:t>
            </a:r>
            <a:endParaRPr lang="zh-CN" altLang="en-US" sz="18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331640" y="3869577"/>
            <a:ext cx="6696744" cy="0"/>
          </a:xfrm>
          <a:prstGeom prst="line">
            <a:avLst/>
          </a:prstGeom>
          <a:ln w="3175" cmpd="sng">
            <a:solidFill>
              <a:schemeClr val="bg1">
                <a:lumMod val="75000"/>
              </a:schemeClr>
            </a:solidFill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547282" y="3940018"/>
            <a:ext cx="5904656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altLang="zh-CN" sz="1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AUTHOR</a:t>
            </a:r>
            <a:r>
              <a:rPr lang="zh-CN" altLang="en-US" sz="1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：</a:t>
            </a:r>
            <a:r>
              <a:rPr lang="zh-CN" altLang="en-US" sz="12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何晓锋         </a:t>
            </a:r>
            <a:r>
              <a:rPr lang="en-US" altLang="zh-CN" sz="1200" b="1" dirty="0" smtClean="0"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              </a:t>
            </a:r>
            <a:r>
              <a:rPr lang="en-US" altLang="zh-CN" sz="1200" dirty="0" smtClean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DATE:  </a:t>
            </a: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2021-9-7</a:t>
            </a:r>
            <a:endParaRPr lang="zh-CN" altLang="en-US" sz="1200" dirty="0" smtClean="0"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5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圆角矩形 20"/>
          <p:cNvSpPr/>
          <p:nvPr/>
        </p:nvSpPr>
        <p:spPr bwMode="auto">
          <a:xfrm>
            <a:off x="827584" y="835114"/>
            <a:ext cx="7515839" cy="3751982"/>
          </a:xfrm>
          <a:prstGeom prst="roundRect">
            <a:avLst>
              <a:gd name="adj" fmla="val 3926"/>
            </a:avLst>
          </a:prstGeom>
          <a:noFill/>
          <a:ln w="254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/>
          <a:lstStyle/>
          <a:p>
            <a:pPr defTabSz="612140"/>
            <a:endParaRPr lang="zh-CN" altLang="en-US"/>
          </a:p>
        </p:txBody>
      </p:sp>
      <p:sp>
        <p:nvSpPr>
          <p:cNvPr id="22" name="Rectangle 11"/>
          <p:cNvSpPr>
            <a:spLocks noChangeArrowheads="1"/>
          </p:cNvSpPr>
          <p:nvPr/>
        </p:nvSpPr>
        <p:spPr bwMode="auto">
          <a:xfrm>
            <a:off x="1187624" y="1306576"/>
            <a:ext cx="4392488" cy="2961640"/>
          </a:xfrm>
          <a:prstGeom prst="rect">
            <a:avLst/>
          </a:prstGeom>
          <a:noFill/>
          <a:ln w="9525" cap="flat" cmpd="sng">
            <a:noFill/>
            <a:beve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54431" tIns="27215" rIns="54431" bIns="27215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岁月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流转，时光飞逝，转眼间</a:t>
            </a:r>
            <a:r>
              <a:rPr 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两周的项目实战结束了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回首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过去两周时间，从起初的不以为然，到过程中的接连碰壁，再到完成后的满足感，告示着一阶段生涯的结束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en-US" altLang="zh-CN" sz="1400" dirty="0" smtClean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eaLnBrk="0" hangingPunct="0">
              <a:lnSpc>
                <a:spcPct val="150000"/>
              </a:lnSpc>
            </a:pPr>
            <a:r>
              <a:rPr lang="en-US" altLang="zh-CN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起点、新希望。站在</a:t>
            </a:r>
            <a:r>
              <a:rPr 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二阶段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的起点，我将继承和发扬过去学习中存在的优点，汲取经验，摒弃不足，满怀信心，以更清醒的头脑、更旺盛的斗志、更奋发的</a:t>
            </a:r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姿态和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更充沛的干劲，向既定目标进发！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505725" y="545223"/>
            <a:ext cx="1626115" cy="579781"/>
            <a:chOff x="2332469" y="809238"/>
            <a:chExt cx="1859969" cy="608493"/>
          </a:xfrm>
          <a:solidFill>
            <a:srgbClr val="0070C0"/>
          </a:solidFill>
        </p:grpSpPr>
        <p:sp>
          <p:nvSpPr>
            <p:cNvPr id="24" name="圆角矩形 23"/>
            <p:cNvSpPr/>
            <p:nvPr/>
          </p:nvSpPr>
          <p:spPr bwMode="auto">
            <a:xfrm>
              <a:off x="2332469" y="809238"/>
              <a:ext cx="1859969" cy="60849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108816" tIns="54408" rIns="108816" bIns="54408" numCol="1" rtlCol="0" anchor="t" anchorCtr="0" compatLnSpc="1"/>
            <a:lstStyle/>
            <a:p>
              <a:pPr algn="ctr" defTabSz="815975"/>
              <a:endParaRPr lang="zh-CN" altLang="en-US" sz="28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605177" y="923027"/>
              <a:ext cx="1276709" cy="3795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前 言</a:t>
              </a:r>
              <a:endPara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4525" y="1266190"/>
            <a:ext cx="2368550" cy="3042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28"/>
          <p:cNvSpPr/>
          <p:nvPr/>
        </p:nvSpPr>
        <p:spPr bwMode="auto">
          <a:xfrm>
            <a:off x="-2" y="1958506"/>
            <a:ext cx="3628551" cy="1283968"/>
          </a:xfrm>
          <a:custGeom>
            <a:avLst/>
            <a:gdLst/>
            <a:ahLst/>
            <a:cxnLst/>
            <a:rect l="l" t="t" r="r" b="b"/>
            <a:pathLst>
              <a:path w="4310745" h="1283968">
                <a:moveTo>
                  <a:pt x="1089668" y="0"/>
                </a:moveTo>
                <a:lnTo>
                  <a:pt x="3526973" y="0"/>
                </a:lnTo>
                <a:lnTo>
                  <a:pt x="4310745" y="1269454"/>
                </a:lnTo>
                <a:lnTo>
                  <a:pt x="1089668" y="1283968"/>
                </a:lnTo>
                <a:close/>
                <a:moveTo>
                  <a:pt x="0" y="0"/>
                </a:moveTo>
                <a:lnTo>
                  <a:pt x="1089667" y="0"/>
                </a:lnTo>
                <a:lnTo>
                  <a:pt x="1089667" y="1283968"/>
                </a:lnTo>
                <a:lnTo>
                  <a:pt x="0" y="1283968"/>
                </a:ln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TextBox 4"/>
          <p:cNvSpPr txBox="1"/>
          <p:nvPr/>
        </p:nvSpPr>
        <p:spPr bwMode="auto">
          <a:xfrm>
            <a:off x="1147538" y="2101138"/>
            <a:ext cx="1172116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kern="0" spc="-150" dirty="0">
                <a:ln w="1905">
                  <a:noFill/>
                </a:ln>
                <a:solidFill>
                  <a:schemeClr val="bg1"/>
                </a:solidFill>
                <a:latin typeface="方正大黑简体" pitchFamily="65" charset="-122"/>
                <a:ea typeface="方正大黑简体" pitchFamily="65" charset="-122"/>
              </a:rPr>
              <a:t>目录</a:t>
            </a:r>
            <a:endParaRPr lang="zh-CN" altLang="en-US" sz="4000" kern="0" spc="-150" dirty="0">
              <a:ln w="1905">
                <a:noFill/>
              </a:ln>
              <a:solidFill>
                <a:schemeClr val="bg1"/>
              </a:solidFill>
              <a:latin typeface="方正大黑简体" pitchFamily="65" charset="-122"/>
              <a:ea typeface="方正大黑简体" pitchFamily="65" charset="-122"/>
            </a:endParaRPr>
          </a:p>
        </p:txBody>
      </p:sp>
      <p:sp>
        <p:nvSpPr>
          <p:cNvPr id="6" name="TextBox 5"/>
          <p:cNvSpPr txBox="1"/>
          <p:nvPr/>
        </p:nvSpPr>
        <p:spPr bwMode="auto">
          <a:xfrm>
            <a:off x="969811" y="2675711"/>
            <a:ext cx="162076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 bwMode="auto">
          <a:xfrm>
            <a:off x="3491776" y="1067579"/>
            <a:ext cx="1198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设计思路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 bwMode="auto">
          <a:xfrm>
            <a:off x="4427707" y="2868092"/>
            <a:ext cx="2722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zh-CN" altLang="en-US" sz="2000" b="1" i="0" u="none" strike="noStrike" kern="0" cap="none" spc="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遇到的难题及解决方案</a:t>
            </a:r>
            <a:endParaRPr kumimoji="0" lang="zh-CN" altLang="en-US" sz="2000" b="1" i="0" u="none" strike="noStrike" kern="0" cap="none" spc="0" normalizeH="0" baseline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3996230" y="1996049"/>
            <a:ext cx="2722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 algn="l">
              <a:defRPr/>
            </a:pPr>
            <a:r>
              <a:rPr kumimoji="0" lang="zh-CN" altLang="en-US" sz="2000" b="1" i="0" u="none" strike="noStrike" kern="0" cap="none" spc="0" normalizeH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优点和缺点以及创新点</a:t>
            </a:r>
            <a:endParaRPr kumimoji="0" lang="zh-CN" altLang="en-US" sz="2000" b="1" i="0" u="none" strike="noStrike" kern="0" cap="none" spc="0" normalizeH="0" baseline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 bwMode="auto">
          <a:xfrm>
            <a:off x="4931936" y="3741047"/>
            <a:ext cx="1198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心得体会</a:t>
            </a:r>
            <a:endParaRPr lang="zh-CN" altLang="en-US" sz="2000" b="1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93223" y="915566"/>
            <a:ext cx="6559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01</a:t>
            </a:r>
            <a:endParaRPr lang="zh-CN" altLang="en-US" sz="40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311842" y="1854949"/>
            <a:ext cx="7184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02</a:t>
            </a:r>
            <a:endParaRPr lang="zh-CN" altLang="en-US" sz="40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47091" y="2715766"/>
            <a:ext cx="7328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60933" y="3602072"/>
            <a:ext cx="716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04</a:t>
            </a:r>
            <a:endParaRPr lang="zh-CN" altLang="en-US" sz="40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20" name="矩形 34"/>
          <p:cNvSpPr/>
          <p:nvPr/>
        </p:nvSpPr>
        <p:spPr bwMode="auto">
          <a:xfrm>
            <a:off x="6987340" y="1954918"/>
            <a:ext cx="2170177" cy="1287555"/>
          </a:xfrm>
          <a:custGeom>
            <a:avLst/>
            <a:gdLst>
              <a:gd name="connsiteX0" fmla="*/ 0 w 1055077"/>
              <a:gd name="connsiteY0" fmla="*/ 0 h 1283968"/>
              <a:gd name="connsiteX1" fmla="*/ 1055077 w 1055077"/>
              <a:gd name="connsiteY1" fmla="*/ 0 h 1283968"/>
              <a:gd name="connsiteX2" fmla="*/ 1055077 w 1055077"/>
              <a:gd name="connsiteY2" fmla="*/ 1283968 h 1283968"/>
              <a:gd name="connsiteX3" fmla="*/ 0 w 1055077"/>
              <a:gd name="connsiteY3" fmla="*/ 1283968 h 1283968"/>
              <a:gd name="connsiteX4" fmla="*/ 0 w 1055077"/>
              <a:gd name="connsiteY4" fmla="*/ 0 h 1283968"/>
              <a:gd name="connsiteX0-1" fmla="*/ 0 w 1606620"/>
              <a:gd name="connsiteY0-2" fmla="*/ 0 h 1283968"/>
              <a:gd name="connsiteX1-3" fmla="*/ 1606620 w 1606620"/>
              <a:gd name="connsiteY1-4" fmla="*/ 0 h 1283968"/>
              <a:gd name="connsiteX2-5" fmla="*/ 1606620 w 1606620"/>
              <a:gd name="connsiteY2-6" fmla="*/ 1283968 h 1283968"/>
              <a:gd name="connsiteX3-7" fmla="*/ 551543 w 1606620"/>
              <a:gd name="connsiteY3-8" fmla="*/ 1283968 h 1283968"/>
              <a:gd name="connsiteX4-9" fmla="*/ 0 w 1606620"/>
              <a:gd name="connsiteY4-10" fmla="*/ 0 h 1283968"/>
              <a:gd name="connsiteX0-11" fmla="*/ 0 w 1833140"/>
              <a:gd name="connsiteY0-12" fmla="*/ 9525 h 1293493"/>
              <a:gd name="connsiteX1-13" fmla="*/ 1833140 w 1833140"/>
              <a:gd name="connsiteY1-14" fmla="*/ 0 h 1293493"/>
              <a:gd name="connsiteX2-15" fmla="*/ 1606620 w 1833140"/>
              <a:gd name="connsiteY2-16" fmla="*/ 1293493 h 1293493"/>
              <a:gd name="connsiteX3-17" fmla="*/ 551543 w 1833140"/>
              <a:gd name="connsiteY3-18" fmla="*/ 1293493 h 1293493"/>
              <a:gd name="connsiteX4-19" fmla="*/ 0 w 1833140"/>
              <a:gd name="connsiteY4-20" fmla="*/ 9525 h 1293493"/>
              <a:gd name="connsiteX0-21" fmla="*/ 0 w 1833140"/>
              <a:gd name="connsiteY0-22" fmla="*/ 9525 h 1293493"/>
              <a:gd name="connsiteX1-23" fmla="*/ 1833140 w 1833140"/>
              <a:gd name="connsiteY1-24" fmla="*/ 0 h 1293493"/>
              <a:gd name="connsiteX2-25" fmla="*/ 1833140 w 1833140"/>
              <a:gd name="connsiteY2-26" fmla="*/ 1293493 h 1293493"/>
              <a:gd name="connsiteX3-27" fmla="*/ 551543 w 1833140"/>
              <a:gd name="connsiteY3-28" fmla="*/ 1293493 h 1293493"/>
              <a:gd name="connsiteX4-29" fmla="*/ 0 w 1833140"/>
              <a:gd name="connsiteY4-30" fmla="*/ 9525 h 1293493"/>
              <a:gd name="connsiteX0-31" fmla="*/ 0 w 1833140"/>
              <a:gd name="connsiteY0-32" fmla="*/ 0 h 1283968"/>
              <a:gd name="connsiteX1-33" fmla="*/ 1833140 w 1833140"/>
              <a:gd name="connsiteY1-34" fmla="*/ 8288 h 1283968"/>
              <a:gd name="connsiteX2-35" fmla="*/ 1833140 w 1833140"/>
              <a:gd name="connsiteY2-36" fmla="*/ 1283968 h 1283968"/>
              <a:gd name="connsiteX3-37" fmla="*/ 551543 w 1833140"/>
              <a:gd name="connsiteY3-38" fmla="*/ 1283968 h 1283968"/>
              <a:gd name="connsiteX4-39" fmla="*/ 0 w 1833140"/>
              <a:gd name="connsiteY4-40" fmla="*/ 0 h 1283968"/>
              <a:gd name="connsiteX0-41" fmla="*/ 0 w 1843227"/>
              <a:gd name="connsiteY0-42" fmla="*/ 3587 h 1287555"/>
              <a:gd name="connsiteX1-43" fmla="*/ 1843227 w 1843227"/>
              <a:gd name="connsiteY1-44" fmla="*/ 0 h 1287555"/>
              <a:gd name="connsiteX2-45" fmla="*/ 1833140 w 1843227"/>
              <a:gd name="connsiteY2-46" fmla="*/ 1287555 h 1287555"/>
              <a:gd name="connsiteX3-47" fmla="*/ 551543 w 1843227"/>
              <a:gd name="connsiteY3-48" fmla="*/ 1287555 h 1287555"/>
              <a:gd name="connsiteX4-49" fmla="*/ 0 w 1843227"/>
              <a:gd name="connsiteY4-50" fmla="*/ 3587 h 12875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843227" h="1287555">
                <a:moveTo>
                  <a:pt x="0" y="3587"/>
                </a:moveTo>
                <a:lnTo>
                  <a:pt x="1843227" y="0"/>
                </a:lnTo>
                <a:cubicBezTo>
                  <a:pt x="1839865" y="429185"/>
                  <a:pt x="1836502" y="858370"/>
                  <a:pt x="1833140" y="1287555"/>
                </a:cubicBezTo>
                <a:lnTo>
                  <a:pt x="551543" y="1287555"/>
                </a:lnTo>
                <a:lnTo>
                  <a:pt x="0" y="3587"/>
                </a:ln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95330" y="2304758"/>
            <a:ext cx="12971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LOGO</a:t>
            </a:r>
            <a:endParaRPr lang="zh-CN" altLang="en-US" sz="2800" dirty="0">
              <a:solidFill>
                <a:schemeClr val="bg1"/>
              </a:solidFill>
              <a:latin typeface="Eras Bold ITC" panose="020B0907030504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00"/>
                            </p:stCondLst>
                            <p:childTnLst>
                              <p:par>
                                <p:cTn id="6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8" grpId="0"/>
      <p:bldP spid="10" grpId="0"/>
      <p:bldP spid="12" grpId="0"/>
      <p:bldP spid="14" grpId="0"/>
      <p:bldP spid="16" grpId="0"/>
      <p:bldP spid="17" grpId="0"/>
      <p:bldP spid="18" grpId="0"/>
      <p:bldP spid="19" grpId="0"/>
      <p:bldP spid="20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/>
          <p:cNvSpPr>
            <a:spLocks noChangeArrowheads="1"/>
          </p:cNvSpPr>
          <p:nvPr/>
        </p:nvSpPr>
        <p:spPr bwMode="auto">
          <a:xfrm>
            <a:off x="2339753" y="1643229"/>
            <a:ext cx="6804248" cy="1648601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</a:ln>
        </p:spPr>
        <p:txBody>
          <a:bodyPr wrap="none" anchor="ctr"/>
          <a:lstStyle/>
          <a:p>
            <a:endParaRPr lang="zh-CN" altLang="en-US" sz="1600">
              <a:latin typeface="Calibri" panose="020F050202020403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" y="1643229"/>
            <a:ext cx="2339751" cy="1648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10553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/>
          </a:p>
        </p:txBody>
      </p:sp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2699792" y="1923678"/>
            <a:ext cx="4858820" cy="64516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3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设计思路及过程</a:t>
            </a:r>
            <a:endParaRPr lang="zh-CN" altLang="en-US" sz="36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>
            <a:off x="2749180" y="2643758"/>
            <a:ext cx="4809432" cy="30670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720px</a:t>
            </a: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作为分水岭</a:t>
            </a:r>
            <a:r>
              <a:rPr lang="zh-CN" altLang="en-US" sz="1400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6852" y="1773272"/>
            <a:ext cx="121860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 smtClean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8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79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/>
      <p:bldP spid="2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55782" y="205624"/>
            <a:ext cx="246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小米官网分析及思路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82019" y="195037"/>
            <a:ext cx="1138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accent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LOGO</a:t>
            </a:r>
            <a:endParaRPr lang="zh-CN" altLang="en-US" sz="2400" dirty="0">
              <a:solidFill>
                <a:schemeClr val="accent2"/>
              </a:solidFill>
              <a:latin typeface="Eras Bold ITC" panose="020B0907030504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箭头3"/>
          <p:cNvSpPr/>
          <p:nvPr/>
        </p:nvSpPr>
        <p:spPr bwMode="gray">
          <a:xfrm flipV="1">
            <a:off x="1531850" y="2889667"/>
            <a:ext cx="819764" cy="114053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箭头2"/>
          <p:cNvSpPr/>
          <p:nvPr/>
        </p:nvSpPr>
        <p:spPr bwMode="gray">
          <a:xfrm rot="16200000">
            <a:off x="1737701" y="2497562"/>
            <a:ext cx="243647" cy="974403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9" name="箭头1"/>
          <p:cNvSpPr/>
          <p:nvPr/>
        </p:nvSpPr>
        <p:spPr bwMode="gray">
          <a:xfrm>
            <a:off x="1526579" y="1643759"/>
            <a:ext cx="819764" cy="1321191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30" name="文本1"/>
          <p:cNvSpPr>
            <a:spLocks noChangeArrowheads="1"/>
          </p:cNvSpPr>
          <p:nvPr/>
        </p:nvSpPr>
        <p:spPr bwMode="gray">
          <a:xfrm>
            <a:off x="3378200" y="1351915"/>
            <a:ext cx="4434205" cy="1266190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通过检验适配发现，小米官网在屏幕大于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720px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时，页面整体单位呈现固定，及内容、图片等为固定像素，可以以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px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作为单位构建页面；当屏幕小于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720px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时，页面各个元素大小随屏幕而改变，故整体使用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vw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作为单位。因此每个页面写了两套样式代码。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标题1"/>
          <p:cNvSpPr>
            <a:spLocks noChangeArrowheads="1"/>
          </p:cNvSpPr>
          <p:nvPr/>
        </p:nvSpPr>
        <p:spPr bwMode="gray">
          <a:xfrm>
            <a:off x="2446020" y="1347470"/>
            <a:ext cx="932180" cy="1273175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布局特点</a:t>
            </a:r>
            <a:endParaRPr lang="zh-CN" altLang="zh-CN" sz="1400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2"/>
          <p:cNvSpPr>
            <a:spLocks noChangeArrowheads="1"/>
          </p:cNvSpPr>
          <p:nvPr/>
        </p:nvSpPr>
        <p:spPr bwMode="gray">
          <a:xfrm>
            <a:off x="3420110" y="2868295"/>
            <a:ext cx="4434205" cy="718820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根据要求，需要做出五个页面，包括首页、分类、米圈、购物车、我的。</a:t>
            </a:r>
            <a:endParaRPr lang="zh-CN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标题2"/>
          <p:cNvSpPr>
            <a:spLocks noChangeArrowheads="1"/>
          </p:cNvSpPr>
          <p:nvPr/>
        </p:nvSpPr>
        <p:spPr bwMode="gray">
          <a:xfrm>
            <a:off x="2484120" y="2868295"/>
            <a:ext cx="932180" cy="702310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页面分析</a:t>
            </a:r>
            <a:endParaRPr lang="zh-CN" altLang="zh-CN" sz="1400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3"/>
          <p:cNvSpPr>
            <a:spLocks noChangeArrowheads="1"/>
          </p:cNvSpPr>
          <p:nvPr/>
        </p:nvSpPr>
        <p:spPr bwMode="ltGray">
          <a:xfrm>
            <a:off x="3416300" y="3768725"/>
            <a:ext cx="4434205" cy="640080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accent1"/>
            </a:solidFill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大部分直接从官网下载原图片，少部分从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iconfont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中下载。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标题3"/>
          <p:cNvSpPr>
            <a:spLocks noChangeArrowheads="1"/>
          </p:cNvSpPr>
          <p:nvPr/>
        </p:nvSpPr>
        <p:spPr bwMode="gray">
          <a:xfrm>
            <a:off x="2484120" y="3788410"/>
            <a:ext cx="932180" cy="620395"/>
          </a:xfrm>
          <a:prstGeom prst="roundRect">
            <a:avLst>
              <a:gd name="adj" fmla="val 11921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b="1" dirty="0">
                <a:solidFill>
                  <a:sysClr val="window" lastClr="FFFFFF">
                    <a:lumMod val="9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图片来源</a:t>
            </a:r>
            <a:endParaRPr lang="zh-CN" altLang="zh-CN" sz="1400" b="1" dirty="0">
              <a:solidFill>
                <a:sysClr val="window" lastClr="FFFFFF">
                  <a:lumMod val="9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Oval 19"/>
          <p:cNvSpPr>
            <a:spLocks noChangeArrowheads="1"/>
          </p:cNvSpPr>
          <p:nvPr/>
        </p:nvSpPr>
        <p:spPr bwMode="auto">
          <a:xfrm>
            <a:off x="1111928" y="2442238"/>
            <a:ext cx="892911" cy="894027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</a:ln>
          <a:effectLst/>
        </p:spPr>
        <p:txBody>
          <a:bodyPr lIns="62118" tIns="31058" rIns="62118" bIns="31058" anchor="ctr"/>
          <a:lstStyle/>
          <a:p>
            <a:pPr algn="ctr">
              <a:lnSpc>
                <a:spcPct val="120000"/>
              </a:lnSpc>
              <a:defRPr/>
            </a:pPr>
            <a:endParaRPr lang="zh-CN" altLang="en-US" sz="1900" b="1" kern="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bldLvl="0" animBg="1"/>
      <p:bldP spid="29" grpId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355782" y="205624"/>
            <a:ext cx="1706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设计时间过程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682019" y="195037"/>
            <a:ext cx="1138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accent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LOGO</a:t>
            </a:r>
            <a:endParaRPr lang="zh-CN" altLang="en-US" sz="2400" dirty="0">
              <a:solidFill>
                <a:schemeClr val="accent2"/>
              </a:solidFill>
              <a:latin typeface="Eras Bold ITC" panose="020B0907030504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44" name="Straight Connector 30"/>
          <p:cNvCxnSpPr/>
          <p:nvPr/>
        </p:nvCxnSpPr>
        <p:spPr>
          <a:xfrm>
            <a:off x="1720006" y="2625020"/>
            <a:ext cx="0" cy="103354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35"/>
          <p:cNvCxnSpPr/>
          <p:nvPr/>
        </p:nvCxnSpPr>
        <p:spPr>
          <a:xfrm>
            <a:off x="3167163" y="2625020"/>
            <a:ext cx="0" cy="103354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Content Placeholder 2"/>
          <p:cNvSpPr txBox="1"/>
          <p:nvPr/>
        </p:nvSpPr>
        <p:spPr>
          <a:xfrm>
            <a:off x="1608730" y="3863107"/>
            <a:ext cx="6325104" cy="796875"/>
          </a:xfrm>
          <a:prstGeom prst="rect">
            <a:avLst/>
          </a:prstGeom>
        </p:spPr>
        <p:txBody>
          <a:bodyPr vert="horz" lIns="62118" tIns="31058" rIns="62118" bIns="31058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Straight Connector 52"/>
          <p:cNvCxnSpPr/>
          <p:nvPr/>
        </p:nvCxnSpPr>
        <p:spPr>
          <a:xfrm>
            <a:off x="4577183" y="2625020"/>
            <a:ext cx="0" cy="103354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63"/>
          <p:cNvCxnSpPr/>
          <p:nvPr/>
        </p:nvCxnSpPr>
        <p:spPr>
          <a:xfrm>
            <a:off x="6115990" y="2625020"/>
            <a:ext cx="0" cy="103354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67"/>
          <p:cNvCxnSpPr/>
          <p:nvPr/>
        </p:nvCxnSpPr>
        <p:spPr>
          <a:xfrm>
            <a:off x="7470855" y="2625020"/>
            <a:ext cx="0" cy="103354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2"/>
          <p:cNvSpPr txBox="1"/>
          <p:nvPr/>
        </p:nvSpPr>
        <p:spPr>
          <a:xfrm>
            <a:off x="6890517" y="2064081"/>
            <a:ext cx="1484620" cy="529312"/>
          </a:xfrm>
          <a:prstGeom prst="rect">
            <a:avLst/>
          </a:prstGeom>
        </p:spPr>
        <p:txBody>
          <a:bodyPr vert="horz" lIns="62118" tIns="31058" rIns="62118" bIns="31058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完善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分类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页面的逻辑控制部分及大部分页面的结构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51" name="Picture 77" descr="F:\Trabajos\Envato\Graphic River\Mica PPT\mountains.pn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07504" y="3165528"/>
            <a:ext cx="7885646" cy="49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Content Placeholder 2"/>
          <p:cNvSpPr txBox="1"/>
          <p:nvPr/>
        </p:nvSpPr>
        <p:spPr>
          <a:xfrm>
            <a:off x="5398348" y="2064081"/>
            <a:ext cx="1426962" cy="529312"/>
          </a:xfrm>
          <a:prstGeom prst="rect">
            <a:avLst/>
          </a:prstGeom>
        </p:spPr>
        <p:txBody>
          <a:bodyPr vert="horz" lIns="62118" tIns="31058" rIns="62118" bIns="31058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米圈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页面的制作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3" name="Content Placeholder 2"/>
          <p:cNvSpPr txBox="1"/>
          <p:nvPr/>
        </p:nvSpPr>
        <p:spPr>
          <a:xfrm>
            <a:off x="3997965" y="2064081"/>
            <a:ext cx="1426962" cy="529312"/>
          </a:xfrm>
          <a:prstGeom prst="rect">
            <a:avLst/>
          </a:prstGeom>
        </p:spPr>
        <p:txBody>
          <a:bodyPr vert="horz" lIns="62118" tIns="31058" rIns="62118" bIns="31058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购物车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及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我的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页面的制作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Content Placeholder 2"/>
          <p:cNvSpPr txBox="1"/>
          <p:nvPr/>
        </p:nvSpPr>
        <p:spPr>
          <a:xfrm>
            <a:off x="2456424" y="2064081"/>
            <a:ext cx="1491776" cy="529312"/>
          </a:xfrm>
          <a:prstGeom prst="rect">
            <a:avLst/>
          </a:prstGeom>
        </p:spPr>
        <p:txBody>
          <a:bodyPr vert="horz" lIns="62118" tIns="31058" rIns="62118" bIns="31058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分类</a:t>
            </a:r>
            <a:r>
              <a:rPr lang="en-US" altLang="zh-CN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页面的大体制作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Content Placeholder 2"/>
          <p:cNvSpPr txBox="1"/>
          <p:nvPr/>
        </p:nvSpPr>
        <p:spPr>
          <a:xfrm>
            <a:off x="1021866" y="2064081"/>
            <a:ext cx="1458188" cy="529312"/>
          </a:xfrm>
          <a:prstGeom prst="rect">
            <a:avLst/>
          </a:prstGeom>
        </p:spPr>
        <p:txBody>
          <a:bodyPr vert="horz" lIns="62118" tIns="31058" rIns="62118" bIns="31058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首页制作，包括可复用的顶部和底部</a:t>
            </a: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1359593" y="1306944"/>
            <a:ext cx="700868" cy="626725"/>
            <a:chOff x="2677316" y="1530277"/>
            <a:chExt cx="1031953" cy="921843"/>
          </a:xfrm>
        </p:grpSpPr>
        <p:sp>
          <p:nvSpPr>
            <p:cNvPr id="57" name="Teardrop 36"/>
            <p:cNvSpPr/>
            <p:nvPr/>
          </p:nvSpPr>
          <p:spPr>
            <a:xfrm rot="8100000">
              <a:off x="2759470" y="1530277"/>
              <a:ext cx="882869" cy="860599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677316" y="1819793"/>
              <a:ext cx="1031953" cy="632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</a:t>
              </a:r>
              <a:r>
                <a:rPr lang="en-US" altLang="zh-CN" sz="11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1~2</a:t>
              </a:r>
              <a:r>
                <a:rPr lang="zh-CN" altLang="en-US" sz="11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天</a:t>
              </a:r>
              <a:endParaRPr lang="zh-CN" altLang="en-US" sz="11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2852463" y="1309822"/>
            <a:ext cx="700868" cy="585088"/>
            <a:chOff x="4532339" y="1534510"/>
            <a:chExt cx="1031953" cy="860599"/>
          </a:xfrm>
        </p:grpSpPr>
        <p:sp>
          <p:nvSpPr>
            <p:cNvPr id="60" name="Teardrop 44"/>
            <p:cNvSpPr/>
            <p:nvPr/>
          </p:nvSpPr>
          <p:spPr>
            <a:xfrm rot="8100000">
              <a:off x="4606882" y="1534510"/>
              <a:ext cx="882869" cy="860599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532339" y="1823935"/>
              <a:ext cx="1031953" cy="3829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</a:rPr>
                <a:t>第</a:t>
              </a:r>
              <a:r>
                <a:rPr lang="en-US" altLang="zh-CN" sz="1100" dirty="0">
                  <a:solidFill>
                    <a:schemeClr val="bg1"/>
                  </a:solidFill>
                </a:rPr>
                <a:t>3</a:t>
              </a:r>
              <a:r>
                <a:rPr lang="zh-CN" altLang="en-US" sz="1100" dirty="0">
                  <a:solidFill>
                    <a:schemeClr val="bg1"/>
                  </a:solidFill>
                </a:rPr>
                <a:t>天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4262484" y="1309822"/>
            <a:ext cx="700868" cy="585088"/>
            <a:chOff x="6416419" y="1534510"/>
            <a:chExt cx="1031953" cy="860599"/>
          </a:xfrm>
        </p:grpSpPr>
        <p:sp>
          <p:nvSpPr>
            <p:cNvPr id="63" name="Teardrop 58"/>
            <p:cNvSpPr/>
            <p:nvPr/>
          </p:nvSpPr>
          <p:spPr>
            <a:xfrm rot="8100000">
              <a:off x="6490962" y="1534510"/>
              <a:ext cx="882869" cy="860599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416419" y="1816551"/>
              <a:ext cx="1031953" cy="3829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1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</a:t>
              </a:r>
              <a:r>
                <a:rPr lang="en-US" altLang="zh-CN" sz="11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11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天</a:t>
              </a:r>
              <a:endParaRPr lang="zh-CN" altLang="en-US" sz="11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5801291" y="1309822"/>
            <a:ext cx="700868" cy="585088"/>
            <a:chOff x="8271039" y="1534510"/>
            <a:chExt cx="1031953" cy="860599"/>
          </a:xfrm>
        </p:grpSpPr>
        <p:sp>
          <p:nvSpPr>
            <p:cNvPr id="66" name="Teardrop 65"/>
            <p:cNvSpPr/>
            <p:nvPr/>
          </p:nvSpPr>
          <p:spPr>
            <a:xfrm rot="8100000">
              <a:off x="8345582" y="1534510"/>
              <a:ext cx="882869" cy="860599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271039" y="1823410"/>
              <a:ext cx="1031953" cy="3829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1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</a:t>
              </a:r>
              <a:r>
                <a:rPr lang="en-US" altLang="zh-CN" sz="11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sz="11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天</a:t>
              </a:r>
              <a:endParaRPr lang="zh-CN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7156156" y="1309822"/>
            <a:ext cx="700868" cy="585088"/>
            <a:chOff x="10099471" y="1534510"/>
            <a:chExt cx="1031953" cy="860599"/>
          </a:xfrm>
        </p:grpSpPr>
        <p:sp>
          <p:nvSpPr>
            <p:cNvPr id="69" name="Teardrop 69"/>
            <p:cNvSpPr/>
            <p:nvPr/>
          </p:nvSpPr>
          <p:spPr>
            <a:xfrm rot="8100000">
              <a:off x="10174014" y="1534510"/>
              <a:ext cx="882869" cy="860599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0099471" y="1812320"/>
              <a:ext cx="1031953" cy="3829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</a:rPr>
                <a:t>第</a:t>
              </a:r>
              <a:r>
                <a:rPr lang="en-US" altLang="zh-CN" sz="1100" dirty="0">
                  <a:solidFill>
                    <a:schemeClr val="bg1"/>
                  </a:solidFill>
                </a:rPr>
                <a:t>6~7</a:t>
              </a:r>
              <a:r>
                <a:rPr lang="zh-CN" altLang="en-US" sz="1100" dirty="0">
                  <a:solidFill>
                    <a:schemeClr val="bg1"/>
                  </a:solidFill>
                </a:rPr>
                <a:t>天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71" name="Picture 77" descr="F:\Trabajos\Envato\Graphic River\Mica PPT\mountains.pn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50681"/>
          <a:stretch>
            <a:fillRect/>
          </a:stretch>
        </p:blipFill>
        <p:spPr bwMode="auto">
          <a:xfrm rot="10800000" flipV="1">
            <a:off x="6839379" y="3053547"/>
            <a:ext cx="2307543" cy="609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3248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3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  <p:bldP spid="52" grpId="0"/>
      <p:bldP spid="53" grpId="0"/>
      <p:bldP spid="54" grpId="0"/>
      <p:bldP spid="5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/>
          <p:cNvSpPr>
            <a:spLocks noChangeArrowheads="1"/>
          </p:cNvSpPr>
          <p:nvPr/>
        </p:nvSpPr>
        <p:spPr bwMode="auto">
          <a:xfrm>
            <a:off x="2339753" y="1643229"/>
            <a:ext cx="6804248" cy="1648601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</a:ln>
        </p:spPr>
        <p:txBody>
          <a:bodyPr wrap="none" anchor="ctr"/>
          <a:lstStyle/>
          <a:p>
            <a:endParaRPr lang="zh-CN" altLang="en-US" sz="1600">
              <a:latin typeface="Calibri" panose="020F050202020403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" y="1643229"/>
            <a:ext cx="2339751" cy="1648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10553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/>
          </a:p>
        </p:txBody>
      </p:sp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2699792" y="2140213"/>
            <a:ext cx="4858820" cy="11988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优点和缺点以及创新点</a:t>
            </a:r>
            <a:endParaRPr kumimoji="0" lang="zh-CN" altLang="en-US" sz="3600" b="1" i="0" u="none" strike="noStrike" kern="0" cap="none" spc="0" normalizeH="0" baseline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defRPr/>
            </a:pPr>
            <a:endParaRPr lang="zh-CN" altLang="en-US" sz="36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8725" y="1773272"/>
            <a:ext cx="13548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 smtClean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8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 flipH="1">
            <a:off x="2619375" y="2837180"/>
            <a:ext cx="1613535" cy="382905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五边形 3"/>
          <p:cNvSpPr/>
          <p:nvPr/>
        </p:nvSpPr>
        <p:spPr>
          <a:xfrm flipH="1">
            <a:off x="2847579" y="3292213"/>
            <a:ext cx="1385210" cy="383018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五边形 4"/>
          <p:cNvSpPr/>
          <p:nvPr/>
        </p:nvSpPr>
        <p:spPr>
          <a:xfrm flipH="1">
            <a:off x="2320612" y="3747020"/>
            <a:ext cx="1912176" cy="383018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159"/>
          <p:cNvSpPr txBox="1"/>
          <p:nvPr/>
        </p:nvSpPr>
        <p:spPr>
          <a:xfrm>
            <a:off x="2877058" y="2865157"/>
            <a:ext cx="1356360" cy="31432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项目适配完整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60"/>
          <p:cNvSpPr txBox="1"/>
          <p:nvPr/>
        </p:nvSpPr>
        <p:spPr>
          <a:xfrm>
            <a:off x="3283864" y="3329932"/>
            <a:ext cx="949960" cy="31432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功能完整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61"/>
          <p:cNvSpPr txBox="1"/>
          <p:nvPr/>
        </p:nvSpPr>
        <p:spPr>
          <a:xfrm>
            <a:off x="2674900" y="3789244"/>
            <a:ext cx="1559560" cy="31432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图片素材较齐全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五边形 12"/>
          <p:cNvSpPr/>
          <p:nvPr/>
        </p:nvSpPr>
        <p:spPr>
          <a:xfrm>
            <a:off x="4990465" y="3745865"/>
            <a:ext cx="2324100" cy="382905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五边形 13"/>
          <p:cNvSpPr/>
          <p:nvPr/>
        </p:nvSpPr>
        <p:spPr>
          <a:xfrm>
            <a:off x="4959350" y="3294380"/>
            <a:ext cx="2670175" cy="382905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1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五边形 14"/>
          <p:cNvSpPr/>
          <p:nvPr/>
        </p:nvSpPr>
        <p:spPr>
          <a:xfrm>
            <a:off x="4989906" y="2829678"/>
            <a:ext cx="2900981" cy="383018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73"/>
          <p:cNvSpPr txBox="1"/>
          <p:nvPr/>
        </p:nvSpPr>
        <p:spPr>
          <a:xfrm>
            <a:off x="5004540" y="2884327"/>
            <a:ext cx="2372360" cy="31432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单位问题导致格式有误差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175"/>
          <p:cNvSpPr txBox="1"/>
          <p:nvPr/>
        </p:nvSpPr>
        <p:spPr>
          <a:xfrm>
            <a:off x="4992476" y="3773367"/>
            <a:ext cx="2169160" cy="31432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过程许多依靠官网样式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76"/>
          <p:cNvSpPr txBox="1"/>
          <p:nvPr/>
        </p:nvSpPr>
        <p:spPr>
          <a:xfrm>
            <a:off x="4959171" y="3328467"/>
            <a:ext cx="2331085" cy="31432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写了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后顶部有多余边距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80"/>
          <p:cNvSpPr txBox="1"/>
          <p:nvPr/>
        </p:nvSpPr>
        <p:spPr>
          <a:xfrm>
            <a:off x="4310732" y="2916721"/>
            <a:ext cx="571310" cy="242374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项目一</a:t>
            </a:r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181"/>
          <p:cNvSpPr txBox="1"/>
          <p:nvPr/>
        </p:nvSpPr>
        <p:spPr>
          <a:xfrm>
            <a:off x="4310732" y="3368305"/>
            <a:ext cx="571310" cy="242374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项目二</a:t>
            </a:r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182"/>
          <p:cNvSpPr txBox="1"/>
          <p:nvPr/>
        </p:nvSpPr>
        <p:spPr>
          <a:xfrm>
            <a:off x="4310906" y="3823112"/>
            <a:ext cx="571310" cy="242374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项目三</a:t>
            </a:r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Oval 4"/>
          <p:cNvSpPr/>
          <p:nvPr/>
        </p:nvSpPr>
        <p:spPr>
          <a:xfrm>
            <a:off x="4957546" y="1131590"/>
            <a:ext cx="838590" cy="7909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缺点</a:t>
            </a:r>
            <a:endParaRPr lang="zh-CN" altLang="en-US" sz="1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Oval 5"/>
          <p:cNvSpPr/>
          <p:nvPr/>
        </p:nvSpPr>
        <p:spPr>
          <a:xfrm>
            <a:off x="3411117" y="1131590"/>
            <a:ext cx="838590" cy="7909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endParaRPr lang="zh-CN" altLang="en-US" sz="1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5782" y="205624"/>
            <a:ext cx="1452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优缺点分析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682019" y="195037"/>
            <a:ext cx="1138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accent2"/>
                </a:solidFill>
                <a:latin typeface="Eras Bold ITC" panose="020B0907030504020204" pitchFamily="34" charset="0"/>
                <a:ea typeface="微软雅黑" panose="020B0503020204020204" pitchFamily="34" charset="-122"/>
              </a:rPr>
              <a:t>LOGO</a:t>
            </a:r>
            <a:endParaRPr lang="zh-CN" altLang="en-US" sz="2400" dirty="0">
              <a:solidFill>
                <a:schemeClr val="accent2"/>
              </a:solidFill>
              <a:latin typeface="Eras Bold ITC" panose="020B0907030504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27150" y="2099945"/>
            <a:ext cx="30594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chemeClr val="tx1"/>
                </a:solidFill>
                <a:uFillTx/>
              </a:rPr>
              <a:t>页面能基本还原官网，通过自学写了滚动监听等</a:t>
            </a:r>
            <a:r>
              <a:rPr lang="en-US" altLang="zh-CN" sz="1600">
                <a:solidFill>
                  <a:schemeClr val="tx1"/>
                </a:solidFill>
                <a:uFillTx/>
              </a:rPr>
              <a:t>js</a:t>
            </a:r>
            <a:r>
              <a:rPr lang="zh-CN" altLang="en-US" sz="1600">
                <a:solidFill>
                  <a:schemeClr val="tx1"/>
                </a:solidFill>
                <a:uFillTx/>
              </a:rPr>
              <a:t>语块。</a:t>
            </a:r>
            <a:endParaRPr lang="zh-CN" altLang="en-US" sz="1600">
              <a:solidFill>
                <a:schemeClr val="tx1"/>
              </a:solidFill>
              <a:uFillTx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04435" y="2112010"/>
            <a:ext cx="28555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/>
              <a:t>页面切换不自然，没有缓冲</a:t>
            </a:r>
            <a:endParaRPr lang="zh-CN" altLang="en-US" sz="1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2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 animBg="1"/>
      <p:bldP spid="5" grpId="0" animBg="1"/>
      <p:bldP spid="7" grpId="0"/>
      <p:bldP spid="9" grpId="0"/>
      <p:bldP spid="10" grpId="0"/>
      <p:bldP spid="13" grpId="0" bldLvl="0" animBg="1"/>
      <p:bldP spid="14" grpId="0" bldLvl="0" animBg="1"/>
      <p:bldP spid="15" grpId="0" bldLvl="0" animBg="1"/>
      <p:bldP spid="16" grpId="0"/>
      <p:bldP spid="18" grpId="0"/>
      <p:bldP spid="19" grpId="0"/>
      <p:bldP spid="20" grpId="0"/>
      <p:bldP spid="21" grpId="0"/>
      <p:bldP spid="22" grpId="0"/>
      <p:bldP spid="24" grpId="0" animBg="1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/>
          <p:cNvSpPr>
            <a:spLocks noChangeArrowheads="1"/>
          </p:cNvSpPr>
          <p:nvPr/>
        </p:nvSpPr>
        <p:spPr bwMode="auto">
          <a:xfrm>
            <a:off x="2339753" y="1643229"/>
            <a:ext cx="6804248" cy="1648601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</a:ln>
        </p:spPr>
        <p:txBody>
          <a:bodyPr wrap="none" anchor="ctr"/>
          <a:lstStyle/>
          <a:p>
            <a:endParaRPr lang="zh-CN" altLang="en-US" sz="1600">
              <a:latin typeface="Calibri" panose="020F050202020403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" y="1643229"/>
            <a:ext cx="2339751" cy="1648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10553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/>
          </a:p>
        </p:txBody>
      </p:sp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2699792" y="1923678"/>
            <a:ext cx="4858820" cy="11988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遇到的难题及解决方案</a:t>
            </a:r>
            <a:endParaRPr kumimoji="0" lang="zh-CN" altLang="en-US" sz="3600" b="1" i="0" u="none" strike="noStrike" kern="0" cap="none" spc="0" normalizeH="0" baseline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defRPr/>
            </a:pPr>
            <a:endParaRPr lang="zh-CN" altLang="en-US" sz="36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>
            <a:off x="2749180" y="2643758"/>
            <a:ext cx="4809432" cy="5219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布局及</a:t>
            </a:r>
            <a:r>
              <a:rPr lang="en-US" altLang="zh-CN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14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</a:t>
            </a: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defRPr/>
            </a:pPr>
            <a:endParaRPr lang="zh-CN" altLang="en-US" sz="1400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2695" y="1773272"/>
            <a:ext cx="138691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 smtClean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88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8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19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/>
      <p:bldP spid="25" grpId="0"/>
      <p:bldP spid="7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4212,&quot;width&quot;:7800}"/>
</p:tagLst>
</file>

<file path=ppt/tags/tag2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自定义 2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272AB"/>
      </a:accent1>
      <a:accent2>
        <a:srgbClr val="595959"/>
      </a:accent2>
      <a:accent3>
        <a:srgbClr val="A5A5A5"/>
      </a:accent3>
      <a:accent4>
        <a:srgbClr val="A5A5A5"/>
      </a:accent4>
      <a:accent5>
        <a:srgbClr val="A5A5A5"/>
      </a:accent5>
      <a:accent6>
        <a:srgbClr val="A5A5A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1339</Words>
  <Application>WPS 演示</Application>
  <PresentationFormat>全屏显示(16:9)</PresentationFormat>
  <Paragraphs>147</Paragraphs>
  <Slides>13</Slides>
  <Notes>33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方正大黑简体</vt:lpstr>
      <vt:lpstr>黑体</vt:lpstr>
      <vt:lpstr>Impact</vt:lpstr>
      <vt:lpstr>Eras Bold ITC</vt:lpstr>
      <vt:lpstr>Calibri</vt:lpstr>
      <vt:lpstr>Yu Gothic UI Semibold</vt:lpstr>
      <vt:lpstr>Calibri</vt:lpstr>
      <vt:lpstr>Segoe UI Light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李培俊</dc:creator>
  <cp:lastModifiedBy>Tomo＇Rrow</cp:lastModifiedBy>
  <cp:revision>59</cp:revision>
  <dcterms:created xsi:type="dcterms:W3CDTF">2015-10-16T03:54:00Z</dcterms:created>
  <dcterms:modified xsi:type="dcterms:W3CDTF">2021-09-07T02:40:51Z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86A2FEC7C06C49F7A2F85CE28215DB14</vt:lpwstr>
  </property>
  <property fmtid="{D5CDD505-2E9C-101B-9397-08002B2CF9AE}" pid="3" name="KSOProductBuildVer">
    <vt:lpwstr>2052-11.1.0.10700</vt:lpwstr>
  </property>
</Properties>
</file>

<file path=docProps/thumbnail.jpeg>
</file>